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65" r:id="rId4"/>
    <p:sldId id="258" r:id="rId5"/>
    <p:sldId id="272" r:id="rId6"/>
    <p:sldId id="271" r:id="rId7"/>
    <p:sldId id="259" r:id="rId8"/>
    <p:sldId id="266" r:id="rId9"/>
    <p:sldId id="260" r:id="rId10"/>
    <p:sldId id="261" r:id="rId11"/>
    <p:sldId id="267" r:id="rId12"/>
    <p:sldId id="269" r:id="rId13"/>
    <p:sldId id="262" r:id="rId14"/>
    <p:sldId id="270" r:id="rId15"/>
    <p:sldId id="263" r:id="rId16"/>
    <p:sldId id="268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D42A-145B-40F6-8455-CBA982D0289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2218-9CFD-446D-BC62-92C4EE1186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D42A-145B-40F6-8455-CBA982D0289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2218-9CFD-446D-BC62-92C4EE1186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D42A-145B-40F6-8455-CBA982D0289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2218-9CFD-446D-BC62-92C4EE1186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D42A-145B-40F6-8455-CBA982D0289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2218-9CFD-446D-BC62-92C4EE1186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D42A-145B-40F6-8455-CBA982D0289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2218-9CFD-446D-BC62-92C4EE1186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D42A-145B-40F6-8455-CBA982D0289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2218-9CFD-446D-BC62-92C4EE1186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D42A-145B-40F6-8455-CBA982D0289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2218-9CFD-446D-BC62-92C4EE1186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D42A-145B-40F6-8455-CBA982D0289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2218-9CFD-446D-BC62-92C4EE1186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D42A-145B-40F6-8455-CBA982D0289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2218-9CFD-446D-BC62-92C4EE1186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D42A-145B-40F6-8455-CBA982D0289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2218-9CFD-446D-BC62-92C4EE1186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CD42A-145B-40F6-8455-CBA982D0289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62218-9CFD-446D-BC62-92C4EE11862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CD42A-145B-40F6-8455-CBA982D0289B}" type="datetimeFigureOut">
              <a:rPr lang="en-IN" smtClean="0"/>
              <a:pPr/>
              <a:t>21-06-2019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62218-9CFD-446D-BC62-92C4EE11862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Prime Minister Abash Yojna - Gramin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57686" y="428604"/>
            <a:ext cx="34031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Saptarshi</a:t>
            </a:r>
            <a:r>
              <a:rPr lang="en-US" dirty="0" smtClean="0"/>
              <a:t> </a:t>
            </a:r>
            <a:r>
              <a:rPr lang="en-US" dirty="0" err="1" smtClean="0"/>
              <a:t>Goswami</a:t>
            </a:r>
            <a:r>
              <a:rPr lang="en-US" dirty="0" smtClean="0"/>
              <a:t> / 21 June 2019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l"/>
            <a:r>
              <a:rPr lang="as-IN" sz="4800" dirty="0"/>
              <a:t> </a:t>
            </a:r>
            <a:r>
              <a:rPr lang="as-IN" sz="4800" dirty="0" smtClean="0"/>
              <a:t>      </a:t>
            </a:r>
            <a:r>
              <a:rPr lang="as-IN" sz="4800" b="1" u="sng" dirty="0" smtClean="0">
                <a:solidFill>
                  <a:srgbClr val="C00000"/>
                </a:solidFill>
              </a:rPr>
              <a:t>পুঁজিৰ আবন্টন</a:t>
            </a:r>
            <a:r>
              <a:rPr lang="as-IN" sz="4800" u="sng" dirty="0" smtClean="0"/>
              <a:t/>
            </a:r>
            <a:br>
              <a:rPr lang="as-IN" sz="4800" u="sng" dirty="0" smtClean="0"/>
            </a:br>
            <a:r>
              <a:rPr lang="as-IN" sz="2800" dirty="0" smtClean="0"/>
              <a:t>তিনিটা কিস্তি-</a:t>
            </a:r>
            <a:br>
              <a:rPr lang="as-IN" sz="2800" dirty="0" smtClean="0"/>
            </a:br>
            <a:r>
              <a:rPr lang="as-IN" sz="2800" dirty="0" smtClean="0"/>
              <a:t>         </a:t>
            </a:r>
            <a:r>
              <a:rPr lang="as-IN" sz="2800" b="1" dirty="0" smtClean="0"/>
              <a:t>প্ৰথম কিস্তি </a:t>
            </a:r>
            <a:r>
              <a:rPr lang="en-IN" sz="2800" b="1" dirty="0" smtClean="0"/>
              <a:t>  </a:t>
            </a:r>
            <a:r>
              <a:rPr lang="as-IN" sz="2800" b="1" dirty="0" smtClean="0"/>
              <a:t>-  </a:t>
            </a:r>
            <a:r>
              <a:rPr lang="en-US" sz="2800" b="1" dirty="0" smtClean="0"/>
              <a:t> </a:t>
            </a:r>
            <a:r>
              <a:rPr lang="as-IN" sz="2800" b="1" dirty="0" smtClean="0"/>
              <a:t>৩২,৫০০ টকা</a:t>
            </a:r>
            <a:br>
              <a:rPr lang="as-IN" sz="2800" b="1" dirty="0" smtClean="0"/>
            </a:br>
            <a:r>
              <a:rPr lang="as-IN" sz="2800" b="1" dirty="0" smtClean="0"/>
              <a:t>        </a:t>
            </a:r>
            <a:r>
              <a:rPr lang="en-US" sz="2800" b="1" dirty="0" smtClean="0"/>
              <a:t>          </a:t>
            </a:r>
            <a:r>
              <a:rPr lang="as-IN" sz="2800" b="1" dirty="0" smtClean="0"/>
              <a:t> দ্বিতীয় কিস্তি  –    ৭৮,০০০ টকা</a:t>
            </a:r>
            <a:br>
              <a:rPr lang="as-IN" sz="2800" b="1" dirty="0" smtClean="0"/>
            </a:br>
            <a:r>
              <a:rPr lang="as-IN" sz="2800" b="1" dirty="0" smtClean="0"/>
              <a:t>         </a:t>
            </a:r>
            <a:r>
              <a:rPr lang="en-US" sz="2800" b="1" dirty="0" smtClean="0"/>
              <a:t>           </a:t>
            </a:r>
            <a:r>
              <a:rPr lang="as-IN" sz="2800" b="1" dirty="0" smtClean="0"/>
              <a:t>তৃতীয় কিস্তি  - </a:t>
            </a:r>
            <a:r>
              <a:rPr lang="en-US" sz="2800" b="1" dirty="0" smtClean="0"/>
              <a:t>  </a:t>
            </a:r>
            <a:r>
              <a:rPr lang="as-IN" sz="2800" b="1" dirty="0" smtClean="0"/>
              <a:t>১৯,৫০০ টকা</a:t>
            </a:r>
            <a:br>
              <a:rPr lang="as-IN" sz="2800" b="1" dirty="0" smtClean="0"/>
            </a:br>
            <a:r>
              <a:rPr lang="as-IN" sz="2800" b="1" dirty="0"/>
              <a:t> </a:t>
            </a:r>
            <a:r>
              <a:rPr lang="as-IN" sz="2800" b="1" dirty="0" smtClean="0"/>
              <a:t>               </a:t>
            </a:r>
            <a:r>
              <a:rPr lang="en-US" sz="2800" b="1" dirty="0" smtClean="0"/>
              <a:t>                  </a:t>
            </a:r>
            <a:r>
              <a:rPr lang="as-IN" sz="2800" b="1" dirty="0" smtClean="0"/>
              <a:t>মুঠ- </a:t>
            </a:r>
            <a:r>
              <a:rPr lang="en-US" sz="2800" b="1" dirty="0" smtClean="0"/>
              <a:t> </a:t>
            </a:r>
            <a:r>
              <a:rPr lang="as-IN" sz="2800" b="1" dirty="0" smtClean="0"/>
              <a:t>১,৩০,০০০ টকা 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s-IN" sz="2800" dirty="0" smtClean="0"/>
              <a:t/>
            </a:r>
            <a:br>
              <a:rPr lang="as-IN" sz="2800" dirty="0" smtClean="0"/>
            </a:br>
            <a:r>
              <a:rPr lang="as-IN" sz="2800" b="1" dirty="0" smtClean="0"/>
              <a:t>১)</a:t>
            </a:r>
            <a:r>
              <a:rPr lang="en-US" sz="2800" b="1" dirty="0" smtClean="0"/>
              <a:t> </a:t>
            </a:r>
            <a:r>
              <a:rPr lang="as-IN" sz="2800" dirty="0" smtClean="0"/>
              <a:t>মঞ্জুৰী পত্ৰ পুৱাৰ ৭ দিনৰ ভিতৰত প্ৰথম কিস্তি মুকলি কৰা   হয়।</a:t>
            </a:r>
            <a:br>
              <a:rPr lang="as-IN" sz="2800" dirty="0" smtClean="0"/>
            </a:br>
            <a:r>
              <a:rPr lang="as-IN" sz="2800" b="1" dirty="0" smtClean="0"/>
              <a:t>২) </a:t>
            </a:r>
            <a:r>
              <a:rPr lang="as-IN" sz="2800" dirty="0" smtClean="0"/>
              <a:t>দ্বিতীয় কিস্তি ঘৰৰ ভেটি </a:t>
            </a:r>
            <a:r>
              <a:rPr lang="en-IN" sz="2800" dirty="0" smtClean="0"/>
              <a:t>( Plinth Level)</a:t>
            </a:r>
            <a:r>
              <a:rPr lang="as-IN" sz="2800" dirty="0" smtClean="0"/>
              <a:t> সম্পূৰ্ণ হোৱাৰ </a:t>
            </a:r>
            <a:r>
              <a:rPr lang="en-US" sz="2800" dirty="0" smtClean="0"/>
              <a:t> </a:t>
            </a:r>
            <a:r>
              <a:rPr lang="as-IN" sz="2800" dirty="0" smtClean="0"/>
              <a:t>পিছত </a:t>
            </a:r>
            <a:r>
              <a:rPr lang="en-US" sz="2800" dirty="0" smtClean="0"/>
              <a:t>I</a:t>
            </a:r>
            <a:r>
              <a:rPr lang="as-IN" sz="2800" dirty="0" smtClean="0"/>
              <a:t/>
            </a:r>
            <a:br>
              <a:rPr lang="as-IN" sz="2800" dirty="0" smtClean="0"/>
            </a:br>
            <a:r>
              <a:rPr lang="as-IN" sz="2800" b="1" dirty="0" smtClean="0"/>
              <a:t>৩) </a:t>
            </a:r>
            <a:r>
              <a:rPr lang="as-IN" sz="2800" dirty="0" smtClean="0"/>
              <a:t>তৃতীয় কিস্তি নিৰ্মান কাৰ্য সম্পূৰ্ণ হোৱাৰ পিছত </a:t>
            </a:r>
            <a:r>
              <a:rPr lang="en-US" sz="2800" dirty="0" smtClean="0"/>
              <a:t>I</a:t>
            </a:r>
            <a:endParaRPr lang="en-IN" sz="4800" u="sng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428728" y="3143248"/>
            <a:ext cx="564360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3999" cy="6500834"/>
          </a:xfrm>
          <a:prstGeom prst="rect">
            <a:avLst/>
          </a:prstGeom>
          <a:ln>
            <a:solidFill>
              <a:srgbClr val="92D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287" y="-357214"/>
            <a:ext cx="9146287" cy="6954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4208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as-IN" dirty="0" smtClean="0"/>
              <a:t>      </a:t>
            </a:r>
            <a:r>
              <a:rPr lang="as-IN" b="1" u="sng" dirty="0" smtClean="0">
                <a:solidFill>
                  <a:srgbClr val="C00000"/>
                </a:solidFill>
              </a:rPr>
              <a:t>অন্যান্য সা-সুবিধাঃ-</a:t>
            </a:r>
            <a:r>
              <a:rPr lang="as-IN" dirty="0"/>
              <a:t/>
            </a:r>
            <a:br>
              <a:rPr lang="as-IN" dirty="0"/>
            </a:br>
            <a:r>
              <a:rPr lang="as-IN" sz="2800" b="1" dirty="0" smtClean="0"/>
              <a:t>১)</a:t>
            </a:r>
            <a:r>
              <a:rPr lang="as-IN" sz="2800" dirty="0" smtClean="0"/>
              <a:t>দীন দয়াল উপাধ্যায় গ্ৰামীন জ্যোতি যোজনাৰ অধীনত বৈদ্যুতিক সংযোগ ।</a:t>
            </a:r>
            <a:br>
              <a:rPr lang="as-IN" sz="2800" dirty="0" smtClean="0"/>
            </a:br>
            <a:r>
              <a:rPr lang="as-IN" sz="2800" b="1" dirty="0" smtClean="0"/>
              <a:t>২) </a:t>
            </a:r>
            <a:r>
              <a:rPr lang="as-IN" sz="2800" dirty="0" smtClean="0"/>
              <a:t>বিশুদ্ধ খোৱা পানীৰ ব্যৱস্হা ।</a:t>
            </a:r>
            <a:br>
              <a:rPr lang="as-IN" sz="2800" dirty="0" smtClean="0"/>
            </a:br>
            <a:r>
              <a:rPr lang="as-IN" sz="2800" b="1" dirty="0" smtClean="0"/>
              <a:t>৩)</a:t>
            </a:r>
            <a:r>
              <a:rPr lang="as-IN" sz="2800" dirty="0" smtClean="0"/>
              <a:t>প্ৰধানমন্ত্ৰী উজ্বলা যোজনাৰ অধীনত গেছ (</a:t>
            </a:r>
            <a:r>
              <a:rPr lang="en-IN" sz="2800" dirty="0" smtClean="0"/>
              <a:t>LPG)</a:t>
            </a:r>
            <a:r>
              <a:rPr lang="as-IN" sz="2800" dirty="0" smtClean="0"/>
              <a:t> সংযোগ । </a:t>
            </a:r>
            <a:br>
              <a:rPr lang="as-IN" sz="2800" dirty="0" smtClean="0"/>
            </a:br>
            <a:r>
              <a:rPr lang="as-IN" sz="2800" b="1" dirty="0" smtClean="0"/>
              <a:t>৪)</a:t>
            </a:r>
            <a:r>
              <a:rPr lang="en-IN" sz="2800" dirty="0" smtClean="0"/>
              <a:t>MGNREGA</a:t>
            </a:r>
            <a:r>
              <a:rPr lang="as-IN" sz="2800" dirty="0" smtClean="0"/>
              <a:t> ৰ অধীনত পচন সাৰ </a:t>
            </a:r>
            <a:r>
              <a:rPr lang="en-IN" sz="2800" dirty="0" smtClean="0"/>
              <a:t>/</a:t>
            </a:r>
            <a:r>
              <a:rPr lang="as-IN" sz="2800" dirty="0" smtClean="0"/>
              <a:t> কেচুঁসাৰ উতপাদনৰ ব্যৱস্হা ।</a:t>
            </a:r>
            <a:br>
              <a:rPr lang="as-IN" sz="2800" dirty="0" smtClean="0"/>
            </a:br>
            <a:r>
              <a:rPr lang="as-IN" sz="2800" b="1" dirty="0" smtClean="0"/>
              <a:t>৫)</a:t>
            </a:r>
            <a:r>
              <a:rPr lang="as-IN" sz="2800" dirty="0" smtClean="0"/>
              <a:t>সচ্ছ ভাৰত অভিযান (গ্ৰামীন)(</a:t>
            </a:r>
            <a:r>
              <a:rPr lang="en-IN" sz="2800" dirty="0" smtClean="0"/>
              <a:t>SBM- G)</a:t>
            </a:r>
            <a:r>
              <a:rPr lang="en-IN" sz="2800" dirty="0"/>
              <a:t> </a:t>
            </a:r>
            <a:r>
              <a:rPr lang="en-IN" sz="2800" dirty="0" smtClean="0"/>
              <a:t>/ MGNREGA </a:t>
            </a:r>
            <a:r>
              <a:rPr lang="as-IN" sz="2800" dirty="0" smtClean="0"/>
              <a:t> ৰ জৰিয়তে শৌচালয়ৰ ব্যৱস্হা কৰা ইত্যাদি।</a:t>
            </a:r>
            <a:br>
              <a:rPr lang="as-IN" sz="2800" dirty="0" smtClean="0"/>
            </a:br>
            <a:r>
              <a:rPr lang="as-IN" sz="2800" u="sng" dirty="0" smtClean="0"/>
              <a:t> </a:t>
            </a:r>
            <a:endParaRPr lang="en-IN" sz="48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7454" y="0"/>
            <a:ext cx="9181454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925695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as-IN" sz="4000" b="1" u="sng" dirty="0" smtClean="0">
                <a:solidFill>
                  <a:srgbClr val="C00000"/>
                </a:solidFill>
              </a:rPr>
              <a:t>তথ্য প্ৰযুক্তিৰ এপ্ সমুহ</a:t>
            </a:r>
            <a:r>
              <a:rPr lang="as-IN" sz="4000" u="sng" dirty="0" smtClean="0"/>
              <a:t/>
            </a:r>
            <a:br>
              <a:rPr lang="as-IN" sz="4000" u="sng" dirty="0" smtClean="0"/>
            </a:br>
            <a:r>
              <a:rPr lang="en-IN" sz="4000" dirty="0" smtClean="0"/>
              <a:t/>
            </a:r>
            <a:br>
              <a:rPr lang="en-IN" sz="4000" dirty="0" smtClean="0"/>
            </a:br>
            <a:r>
              <a:rPr lang="en-IN" sz="4000" b="1" dirty="0" smtClean="0"/>
              <a:t>AWAS SOFT</a:t>
            </a:r>
            <a:r>
              <a:rPr lang="as-IN" sz="4000" b="1" dirty="0" smtClean="0"/>
              <a:t> </a:t>
            </a:r>
            <a:br>
              <a:rPr lang="as-IN" sz="4000" b="1" dirty="0" smtClean="0"/>
            </a:br>
            <a:r>
              <a:rPr lang="en-IN" sz="4000" b="1" dirty="0" smtClean="0"/>
              <a:t/>
            </a:r>
            <a:br>
              <a:rPr lang="en-IN" sz="4000" b="1" dirty="0" smtClean="0"/>
            </a:br>
            <a:r>
              <a:rPr lang="en-IN" sz="4000" b="1" dirty="0" smtClean="0"/>
              <a:t>AWAS APP</a:t>
            </a:r>
            <a:r>
              <a:rPr lang="en-US" sz="4000" b="1" dirty="0" smtClean="0"/>
              <a:t>    </a:t>
            </a:r>
            <a:r>
              <a:rPr lang="as-IN" sz="4000" b="1" dirty="0" smtClean="0"/>
              <a:t/>
            </a:r>
            <a:br>
              <a:rPr lang="as-IN" sz="4000" b="1" dirty="0" smtClean="0"/>
            </a:br>
            <a:r>
              <a:rPr lang="as-IN" sz="4000" b="1" dirty="0"/>
              <a:t/>
            </a:r>
            <a:br>
              <a:rPr lang="as-IN" sz="4000" b="1" dirty="0"/>
            </a:br>
            <a:r>
              <a:rPr lang="en-IN" sz="4000" b="1" dirty="0" smtClean="0"/>
              <a:t>AWAS PLUS</a:t>
            </a:r>
            <a:r>
              <a:rPr lang="as-IN" sz="4000" dirty="0"/>
              <a:t/>
            </a:r>
            <a:br>
              <a:rPr lang="as-IN" sz="4000" dirty="0"/>
            </a:br>
            <a:r>
              <a:rPr lang="as-IN" sz="4000" u="sng" dirty="0" smtClean="0"/>
              <a:t/>
            </a:r>
            <a:br>
              <a:rPr lang="as-IN" sz="4000" u="sng" dirty="0" smtClean="0"/>
            </a:br>
            <a:r>
              <a:rPr lang="en-IN" sz="4000" u="sng" dirty="0" smtClean="0"/>
              <a:t>  </a:t>
            </a:r>
            <a:endParaRPr lang="en-IN" sz="4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as-IN" sz="3600" dirty="0" smtClean="0"/>
              <a:t>     </a:t>
            </a: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en-IN" sz="3600" dirty="0" smtClean="0"/>
              <a:t/>
            </a:r>
            <a:br>
              <a:rPr lang="en-IN" sz="3600" dirty="0" smtClean="0"/>
            </a:br>
            <a:r>
              <a:rPr lang="as-IN" sz="4900" b="1" u="sng" dirty="0" smtClean="0">
                <a:solidFill>
                  <a:srgbClr val="C00000"/>
                </a:solidFill>
              </a:rPr>
              <a:t>প্ৰধান মন্ত্ৰী আৱাস যোজনা (গ্ৰামীন)</a:t>
            </a:r>
            <a:r>
              <a:rPr lang="as-IN" sz="3600" b="1" u="sng" dirty="0" smtClean="0">
                <a:solidFill>
                  <a:srgbClr val="C00000"/>
                </a:solidFill>
              </a:rPr>
              <a:t/>
            </a:r>
            <a:br>
              <a:rPr lang="as-IN" sz="3600" b="1" u="sng" dirty="0" smtClean="0">
                <a:solidFill>
                  <a:srgbClr val="C00000"/>
                </a:solidFill>
              </a:rPr>
            </a:br>
            <a:r>
              <a:rPr lang="as-IN" sz="3600" b="1" u="sng" dirty="0" smtClean="0"/>
              <a:t/>
            </a:r>
            <a:br>
              <a:rPr lang="as-IN" sz="3600" b="1" u="sng" dirty="0" smtClean="0"/>
            </a:br>
            <a:r>
              <a:rPr lang="as-IN" sz="3600" b="1" dirty="0" smtClean="0"/>
              <a:t>  </a:t>
            </a:r>
            <a:r>
              <a:rPr lang="en-US" sz="3600" b="1" dirty="0" smtClean="0"/>
              <a:t>   			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			</a:t>
            </a:r>
            <a:r>
              <a:rPr lang="as-IN" sz="3600" b="1" dirty="0" smtClean="0"/>
              <a:t/>
            </a:r>
            <a:br>
              <a:rPr lang="as-IN" sz="3600" b="1" dirty="0" smtClean="0"/>
            </a:br>
            <a:r>
              <a:rPr lang="as-IN" sz="3600" b="1" dirty="0" smtClean="0"/>
              <a:t/>
            </a:r>
            <a:br>
              <a:rPr lang="as-IN" sz="3600" b="1" dirty="0" smtClean="0"/>
            </a:br>
            <a:endParaRPr lang="en-IN" sz="3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1" y="2458"/>
            <a:ext cx="9119419" cy="4874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as-IN" sz="3600" dirty="0" smtClean="0"/>
              <a:t>    </a:t>
            </a:r>
            <a:r>
              <a:rPr lang="as-IN" sz="3600" b="1" u="sng" dirty="0" smtClean="0">
                <a:solidFill>
                  <a:srgbClr val="C00000"/>
                </a:solidFill>
              </a:rPr>
              <a:t>প্ৰধান মন্ত্ৰী আৱাস যোজনা (গ্ৰামীন)</a:t>
            </a:r>
            <a:br>
              <a:rPr lang="as-IN" sz="3600" b="1" u="sng" dirty="0" smtClean="0">
                <a:solidFill>
                  <a:srgbClr val="C00000"/>
                </a:solidFill>
              </a:rPr>
            </a:br>
            <a:r>
              <a:rPr lang="as-IN" sz="3600" b="1" u="sng" dirty="0" smtClean="0"/>
              <a:t/>
            </a:r>
            <a:br>
              <a:rPr lang="as-IN" sz="3600" b="1" u="sng" dirty="0" smtClean="0"/>
            </a:br>
            <a:r>
              <a:rPr lang="as-IN" sz="3600" b="1" dirty="0" smtClean="0"/>
              <a:t>  </a:t>
            </a:r>
            <a:r>
              <a:rPr lang="en-US" sz="3600" b="1" dirty="0" smtClean="0"/>
              <a:t>   </a:t>
            </a:r>
            <a:r>
              <a:rPr lang="as-IN" sz="3600" b="1" dirty="0" smtClean="0"/>
              <a:t>কেন্দ্ৰীয় চৰকাৰৰ এখন ধ্বজাবাহী আচঁনি।</a:t>
            </a:r>
            <a:br>
              <a:rPr lang="as-IN" sz="3600" b="1" dirty="0" smtClean="0"/>
            </a:br>
            <a:endParaRPr lang="en-IN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07233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en-IN" sz="4000" b="1" dirty="0" smtClean="0">
                <a:solidFill>
                  <a:srgbClr val="FF0000"/>
                </a:solidFill>
              </a:rPr>
              <a:t>                   </a:t>
            </a:r>
            <a:r>
              <a:rPr lang="as-IN" sz="4000" b="1" u="sng" dirty="0" smtClean="0">
                <a:solidFill>
                  <a:srgbClr val="FF0000"/>
                </a:solidFill>
              </a:rPr>
              <a:t>এই </a:t>
            </a:r>
            <a:r>
              <a:rPr lang="en-US" sz="4000" b="1" u="sng" dirty="0" smtClean="0">
                <a:solidFill>
                  <a:srgbClr val="FF0000"/>
                </a:solidFill>
              </a:rPr>
              <a:t> </a:t>
            </a:r>
            <a:r>
              <a:rPr lang="as-IN" sz="4000" b="1" u="sng" dirty="0" smtClean="0">
                <a:solidFill>
                  <a:srgbClr val="FF0000"/>
                </a:solidFill>
              </a:rPr>
              <a:t>আচঁনিৰ</a:t>
            </a:r>
            <a:r>
              <a:rPr lang="en-IN" sz="4000" b="1" u="sng" dirty="0" smtClean="0">
                <a:solidFill>
                  <a:srgbClr val="FF0000"/>
                </a:solidFill>
              </a:rPr>
              <a:t>  </a:t>
            </a:r>
            <a:r>
              <a:rPr lang="as-IN" sz="4000" b="1" u="sng" dirty="0" smtClean="0">
                <a:solidFill>
                  <a:srgbClr val="FF0000"/>
                </a:solidFill>
              </a:rPr>
              <a:t>উদ্দেশ্য</a:t>
            </a:r>
            <a:r>
              <a:rPr lang="as-IN" sz="4000" b="1" u="sng" dirty="0" smtClean="0"/>
              <a:t/>
            </a:r>
            <a:br>
              <a:rPr lang="as-IN" sz="4000" b="1" u="sng" dirty="0" smtClean="0"/>
            </a:br>
            <a:r>
              <a:rPr lang="as-IN" sz="2800" b="1" dirty="0" smtClean="0"/>
              <a:t>প্ৰধান মন্ত্ৰী আৱাস যোজনা উদ্দেশ্য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as-IN" sz="2800" b="1" dirty="0" smtClean="0"/>
              <a:t>হৈছে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as-IN" sz="2800" b="1" dirty="0" smtClean="0"/>
              <a:t>২০২২ চনৰ ভিতৰত </a:t>
            </a:r>
            <a:r>
              <a:rPr lang="en-IN" sz="2800" b="1" dirty="0" smtClean="0"/>
              <a:t>‘’</a:t>
            </a:r>
            <a:r>
              <a:rPr lang="as-IN" sz="2700" b="1" dirty="0" smtClean="0"/>
              <a:t>সকলোৰে বাবে ঘৰ</a:t>
            </a:r>
            <a:r>
              <a:rPr lang="en-IN" sz="2700" b="1" dirty="0" smtClean="0"/>
              <a:t>‘’</a:t>
            </a:r>
            <a:r>
              <a:rPr lang="as-IN" sz="2700" b="1" dirty="0" smtClean="0"/>
              <a:t> </a:t>
            </a:r>
            <a:r>
              <a:rPr lang="as-IN" sz="2800" b="1" dirty="0" smtClean="0"/>
              <a:t>দিয়াৰ ব্যৱস্হা কৰা ।</a:t>
            </a:r>
            <a:br>
              <a:rPr lang="as-IN" sz="2800" b="1" dirty="0" smtClean="0"/>
            </a:br>
            <a:r>
              <a:rPr lang="as-IN" sz="2800" b="1" dirty="0" smtClean="0"/>
              <a:t>প্ৰধান মন্ত্ৰী আৱাস যোজনা ভাৰতত -২০১৬ চনৰ ১ এপ্ৰিলৰ পৰা ৰূপায়ন</a:t>
            </a:r>
            <a:r>
              <a:rPr lang="en-IN" sz="2800" b="1" dirty="0" smtClean="0"/>
              <a:t> </a:t>
            </a:r>
            <a:r>
              <a:rPr lang="as-IN" sz="2800" b="1" dirty="0" smtClean="0"/>
              <a:t>কৰা হৈছে । </a:t>
            </a:r>
            <a:br>
              <a:rPr lang="as-IN" sz="2800" b="1" dirty="0" smtClean="0"/>
            </a:br>
            <a:r>
              <a:rPr lang="as-IN" sz="2800" b="1" dirty="0" smtClean="0"/>
              <a:t>প্ৰধান মন্ত্ৰী আৱাস যোজনা অসমত -২০১৭ চনৰ</a:t>
            </a:r>
            <a:r>
              <a:rPr lang="en-US" sz="2800" b="1" dirty="0" smtClean="0"/>
              <a:t> </a:t>
            </a:r>
            <a:r>
              <a:rPr lang="as-IN" sz="2800" b="1" dirty="0" smtClean="0"/>
              <a:t>জানুৱাৰীৰ পৰা</a:t>
            </a:r>
            <a:r>
              <a:rPr lang="en-IN" sz="2800" b="1" dirty="0" smtClean="0"/>
              <a:t> </a:t>
            </a:r>
            <a:r>
              <a:rPr lang="as-IN" sz="2800" b="1" dirty="0" smtClean="0"/>
              <a:t>ৰূপায়ন</a:t>
            </a:r>
            <a:r>
              <a:rPr lang="en-IN" sz="2800" b="1" dirty="0" smtClean="0"/>
              <a:t> </a:t>
            </a:r>
            <a:r>
              <a:rPr lang="as-IN" sz="2800" b="1" dirty="0" smtClean="0"/>
              <a:t>কৰা হৈছে । </a:t>
            </a:r>
            <a:r>
              <a:rPr lang="en-IN" sz="2800" b="1" dirty="0" smtClean="0"/>
              <a:t/>
            </a:r>
            <a:br>
              <a:rPr lang="en-IN" sz="2800" b="1" dirty="0" smtClean="0"/>
            </a:br>
            <a:endParaRPr lang="en-IN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7341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4000" b="1" dirty="0" smtClean="0">
                <a:solidFill>
                  <a:srgbClr val="FF0000"/>
                </a:solidFill>
              </a:rPr>
              <a:t>                    </a:t>
            </a:r>
            <a:r>
              <a:rPr lang="as-IN" sz="4000" b="1" u="sng" dirty="0" smtClean="0">
                <a:solidFill>
                  <a:srgbClr val="FF0000"/>
                </a:solidFill>
              </a:rPr>
              <a:t>মূল বৈশ্যিষ্ট্য </a:t>
            </a:r>
            <a:r>
              <a:rPr lang="en-US" sz="3200" b="1" u="sng" dirty="0" smtClean="0">
                <a:solidFill>
                  <a:srgbClr val="FF0000"/>
                </a:solidFill>
              </a:rPr>
              <a:t/>
            </a:r>
            <a:br>
              <a:rPr lang="en-US" sz="3200" b="1" u="sng" dirty="0" smtClean="0">
                <a:solidFill>
                  <a:srgbClr val="FF0000"/>
                </a:solidFill>
              </a:rPr>
            </a:br>
            <a:r>
              <a:rPr lang="as-IN" sz="2800" b="1" dirty="0" smtClean="0"/>
              <a:t>১) গৃহটো মহিলাগৰাকীৰ নামত আৱন্টিত হ</a:t>
            </a:r>
            <a:r>
              <a:rPr lang="en-IN" sz="2800" b="1" dirty="0" smtClean="0"/>
              <a:t>’</a:t>
            </a:r>
            <a:r>
              <a:rPr lang="as-IN" sz="2800" b="1" dirty="0" smtClean="0"/>
              <a:t>ব ।</a:t>
            </a:r>
            <a:br>
              <a:rPr lang="as-IN" sz="2800" b="1" dirty="0" smtClean="0"/>
            </a:br>
            <a:r>
              <a:rPr lang="as-IN" sz="2800" b="1" dirty="0" smtClean="0"/>
              <a:t>২) স্বামী – স্ত্ৰী উভয়ৰে নামত বেংকত যৌথ একাউন্ট থকিব </a:t>
            </a:r>
            <a:r>
              <a:rPr lang="en-US" sz="2800" b="1" dirty="0" smtClean="0"/>
              <a:t> </a:t>
            </a:r>
            <a:r>
              <a:rPr lang="as-IN" sz="2800" b="1" dirty="0" smtClean="0"/>
              <a:t>লাগিব ।</a:t>
            </a:r>
            <a:br>
              <a:rPr lang="as-IN" sz="2800" b="1" dirty="0" smtClean="0"/>
            </a:br>
            <a:r>
              <a:rPr lang="as-IN" sz="2800" b="1" dirty="0" smtClean="0"/>
              <a:t>৩) তাৰোপৰি বিধবা বা অকলশৰীয়া মহিলাৰ বাবে একক বেংক একাউন্টন খুলিব লাগিব ।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-24"/>
            <a:ext cx="9144000" cy="6858000"/>
          </a:xfrm>
          <a:prstGeom prst="rect">
            <a:avLst/>
          </a:prstGeom>
          <a:solidFill>
            <a:srgbClr val="FFFF00"/>
          </a:solidFill>
          <a:ln>
            <a:solidFill>
              <a:srgbClr val="92D050"/>
            </a:solidFill>
          </a:ln>
        </p:spPr>
        <p:txBody>
          <a:bodyPr>
            <a:noAutofit/>
          </a:bodyPr>
          <a:lstStyle/>
          <a:p>
            <a:pPr lvl="0">
              <a:lnSpc>
                <a:spcPct val="200000"/>
              </a:lnSpc>
              <a:spcBef>
                <a:spcPct val="0"/>
              </a:spcBef>
              <a:defRPr/>
            </a:pPr>
            <a:r>
              <a:rPr kumimoji="0" lang="as-I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as-I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s-I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as-IN" sz="2800" b="1" dirty="0" smtClean="0"/>
              <a:t>৪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as-I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ভূমিহীন লোকৰ বাবে চৰকাৰী ভূমিৰ ব্যৱস্হা জিলা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s-I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উপায়ুক্তই কৰিব ।</a:t>
            </a:r>
            <a:br>
              <a:rPr kumimoji="0" lang="as-I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as-I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as-IN" sz="2800" b="1" dirty="0" smtClean="0"/>
              <a:t>৫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)</a:t>
            </a:r>
            <a:r>
              <a:rPr kumimoji="0" lang="as-I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গৃহটো নিৰ্মাণৰ ক্ষেত্ৰত কেন্দ্ৰীয় চৰকাৰে ৯ টা আৰু অসম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as-I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চৰকাৰে ৪ টা ঘৰৰ আৰ্হি প্ৰস্ত্তত কৰিছে । হিতাধিকাৰীয়ে ৰাজ্য চৰকাৰে প্ৰস্ত্তত কৰা ৪ টা আৰ্হিৰ ভিতৰত যিকোনো এটা নিজৰ বাবে বাছনি কৰিব লাগিব।</a:t>
            </a:r>
            <a:br>
              <a:rPr kumimoji="0" lang="as-IN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IN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l">
              <a:lnSpc>
                <a:spcPct val="200000"/>
              </a:lnSpc>
            </a:pP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as-IN" sz="2400" b="1" u="sng" dirty="0" smtClean="0"/>
              <a:t/>
            </a:r>
            <a:br>
              <a:rPr lang="as-IN" sz="2400" b="1" u="sng" dirty="0" smtClean="0"/>
            </a:br>
            <a:r>
              <a:rPr lang="en-US" sz="2400" b="1" dirty="0" smtClean="0">
                <a:solidFill>
                  <a:srgbClr val="FF0000"/>
                </a:solidFill>
              </a:rPr>
              <a:t>                                           </a:t>
            </a:r>
            <a:r>
              <a:rPr lang="as-IN" sz="2400" b="1" dirty="0" smtClean="0">
                <a:solidFill>
                  <a:srgbClr val="FF0000"/>
                </a:solidFill>
              </a:rPr>
              <a:t/>
            </a:r>
            <a:br>
              <a:rPr lang="as-IN" sz="2400" b="1" dirty="0" smtClean="0">
                <a:solidFill>
                  <a:srgbClr val="FF0000"/>
                </a:solidFill>
              </a:rPr>
            </a:br>
            <a:r>
              <a:rPr lang="as-IN" sz="2400" b="1" dirty="0" smtClean="0">
                <a:solidFill>
                  <a:srgbClr val="FF0000"/>
                </a:solidFill>
              </a:rPr>
              <a:t/>
            </a:r>
            <a:br>
              <a:rPr lang="as-IN" sz="2400" b="1" dirty="0" smtClean="0">
                <a:solidFill>
                  <a:srgbClr val="FF0000"/>
                </a:solidFill>
              </a:rPr>
            </a:br>
            <a:r>
              <a:rPr lang="as-IN" sz="2400" b="1" dirty="0" smtClean="0">
                <a:solidFill>
                  <a:srgbClr val="FF0000"/>
                </a:solidFill>
              </a:rPr>
              <a:t/>
            </a:r>
            <a:br>
              <a:rPr lang="as-IN" sz="2400" b="1" dirty="0" smtClean="0">
                <a:solidFill>
                  <a:srgbClr val="FF0000"/>
                </a:solidFill>
              </a:rPr>
            </a:br>
            <a:r>
              <a:rPr lang="as-IN" sz="2400" b="1" dirty="0" smtClean="0">
                <a:solidFill>
                  <a:srgbClr val="FF0000"/>
                </a:solidFill>
              </a:rPr>
              <a:t>                   </a:t>
            </a:r>
            <a:r>
              <a:rPr lang="as-IN" sz="2400" b="1" u="sng" dirty="0" smtClean="0"/>
              <a:t/>
            </a:r>
            <a:br>
              <a:rPr lang="as-IN" sz="2400" b="1" u="sng" dirty="0" smtClean="0"/>
            </a:br>
            <a:r>
              <a:rPr lang="as-IN" sz="2800" b="1" dirty="0" smtClean="0"/>
              <a:t> ৬) গৃহহীন আৰু জৰাজীৰ্ণ গৃহত বাস কৰা লোকসকলৰ    বিজ্ঞানসন্মত</a:t>
            </a:r>
            <a:r>
              <a:rPr lang="en-IN" sz="2800" b="1" dirty="0" smtClean="0"/>
              <a:t>/</a:t>
            </a:r>
            <a:r>
              <a:rPr lang="as-IN" sz="2800" b="1" dirty="0" smtClean="0"/>
              <a:t> উতকৃষ্ট গৃহ প্ৰদান কৰা ।</a:t>
            </a:r>
            <a:br>
              <a:rPr lang="as-IN" sz="2800" b="1" dirty="0" smtClean="0"/>
            </a:br>
            <a:r>
              <a:rPr lang="as-IN" sz="2800" b="1" dirty="0" smtClean="0"/>
              <a:t> ৭) গৃহৰ বাবদ ১.৩০,০০০ টকা হিতাধিকাৰীক প্ৰদান কৰা ।</a:t>
            </a:r>
            <a:br>
              <a:rPr lang="as-IN" sz="2800" b="1" dirty="0" smtClean="0"/>
            </a:br>
            <a:r>
              <a:rPr lang="as-IN" sz="2800" b="1" dirty="0" smtClean="0"/>
              <a:t> ৮) ঘৰটোৰ আকাৰ – ২৫ বৰ্গ মিটাৰ (প্ৰায় ২৭০ বৰ্গ ফুট)</a:t>
            </a:r>
            <a:r>
              <a:rPr lang="as-IN" sz="2400" b="1" dirty="0" smtClean="0"/>
              <a:t/>
            </a:r>
            <a:br>
              <a:rPr lang="as-IN" sz="2400" b="1" dirty="0" smtClean="0"/>
            </a:br>
            <a:r>
              <a:rPr lang="as-IN" sz="2400" b="1" dirty="0" smtClean="0"/>
              <a:t> </a:t>
            </a:r>
            <a:br>
              <a:rPr lang="as-IN" sz="2400" b="1" dirty="0" smtClean="0"/>
            </a:br>
            <a:r>
              <a:rPr lang="as-IN" sz="2400" b="1" dirty="0" smtClean="0"/>
              <a:t/>
            </a:r>
            <a:br>
              <a:rPr lang="as-IN" sz="2400" b="1" dirty="0" smtClean="0"/>
            </a:br>
            <a:r>
              <a:rPr lang="as-IN" sz="2400" b="1" dirty="0" smtClean="0"/>
              <a:t/>
            </a:r>
            <a:br>
              <a:rPr lang="as-IN" sz="2400" b="1" dirty="0" smtClean="0"/>
            </a:br>
            <a:r>
              <a:rPr lang="as-IN" sz="2400" b="1" dirty="0" smtClean="0"/>
              <a:t/>
            </a:r>
            <a:br>
              <a:rPr lang="as-IN" sz="2400" b="1" dirty="0" smtClean="0"/>
            </a:br>
            <a:r>
              <a:rPr lang="as-IN" sz="2400" b="1" dirty="0" smtClean="0"/>
              <a:t/>
            </a:r>
            <a:br>
              <a:rPr lang="as-IN" sz="2400" b="1" dirty="0" smtClean="0"/>
            </a:br>
            <a:r>
              <a:rPr lang="as-IN" sz="2400" b="1" dirty="0" smtClean="0"/>
              <a:t>  </a:t>
            </a: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as-IN" sz="4000" b="1" dirty="0" smtClean="0">
                <a:solidFill>
                  <a:srgbClr val="FF0000"/>
                </a:solidFill>
              </a:rPr>
              <a:t>                    </a:t>
            </a:r>
            <a:r>
              <a:rPr lang="en-US" sz="4000" b="1" u="sng" dirty="0" smtClean="0">
                <a:solidFill>
                  <a:srgbClr val="FF0000"/>
                </a:solidFill>
              </a:rPr>
              <a:t> </a:t>
            </a:r>
            <a:r>
              <a:rPr lang="en-IN" sz="2400" b="1" dirty="0" smtClean="0"/>
              <a:t/>
            </a:r>
            <a:br>
              <a:rPr lang="en-IN" sz="2400" b="1" dirty="0" smtClean="0"/>
            </a:br>
            <a:r>
              <a:rPr lang="as-IN" sz="2400" b="1" dirty="0" smtClean="0"/>
              <a:t> </a:t>
            </a:r>
            <a:r>
              <a:rPr lang="as-IN" sz="2800" b="1" dirty="0" smtClean="0"/>
              <a:t>৯)   ৬০</a:t>
            </a:r>
            <a:r>
              <a:rPr lang="en-IN" sz="2800" b="1" dirty="0" smtClean="0"/>
              <a:t>%</a:t>
            </a:r>
            <a:r>
              <a:rPr lang="as-IN" sz="2800" b="1" dirty="0" smtClean="0"/>
              <a:t> </a:t>
            </a:r>
            <a:r>
              <a:rPr lang="en-IN" sz="2800" b="1" dirty="0" smtClean="0"/>
              <a:t> </a:t>
            </a:r>
            <a:r>
              <a:rPr lang="as-IN" sz="2800" b="1" dirty="0" smtClean="0"/>
              <a:t>অনুসূচিত জাতি </a:t>
            </a:r>
            <a:r>
              <a:rPr lang="en-IN" sz="2800" b="1" dirty="0" smtClean="0"/>
              <a:t>/</a:t>
            </a:r>
            <a:r>
              <a:rPr lang="as-IN" sz="2800" b="1" dirty="0" smtClean="0"/>
              <a:t> জনজাতিৰ বাবে সংৰক্ষিত </a:t>
            </a:r>
            <a:r>
              <a:rPr lang="en-IN" sz="2800" b="1" dirty="0" smtClean="0"/>
              <a:t>I</a:t>
            </a:r>
            <a:r>
              <a:rPr lang="as-IN" sz="2800" b="1" dirty="0" smtClean="0"/>
              <a:t/>
            </a:r>
            <a:br>
              <a:rPr lang="as-IN" sz="2800" b="1" dirty="0" smtClean="0"/>
            </a:br>
            <a:r>
              <a:rPr lang="as-IN" sz="2800" b="1" dirty="0" smtClean="0"/>
              <a:t/>
            </a:r>
            <a:br>
              <a:rPr lang="as-IN" sz="2800" b="1" dirty="0" smtClean="0"/>
            </a:br>
            <a:r>
              <a:rPr lang="as-IN" sz="2800" b="1" dirty="0" smtClean="0"/>
              <a:t>       ১৫</a:t>
            </a:r>
            <a:r>
              <a:rPr lang="en-IN" sz="2800" b="1" dirty="0" smtClean="0"/>
              <a:t>%  </a:t>
            </a:r>
            <a:r>
              <a:rPr lang="as-IN" sz="2800" b="1" dirty="0" smtClean="0"/>
              <a:t>সংখ্যালঘু লোকৰ বাবে সংৰক্ষিত </a:t>
            </a:r>
            <a:r>
              <a:rPr lang="en-IN" sz="2800" b="1" dirty="0" smtClean="0"/>
              <a:t>I</a:t>
            </a:r>
            <a:r>
              <a:rPr lang="as-IN" sz="2800" b="1" dirty="0" smtClean="0"/>
              <a:t/>
            </a:r>
            <a:br>
              <a:rPr lang="as-IN" sz="2800" b="1" dirty="0" smtClean="0"/>
            </a:br>
            <a:r>
              <a:rPr lang="as-IN" sz="2800" b="1" dirty="0" smtClean="0"/>
              <a:t/>
            </a:r>
            <a:br>
              <a:rPr lang="as-IN" sz="2800" b="1" dirty="0" smtClean="0"/>
            </a:br>
            <a:r>
              <a:rPr lang="as-IN" sz="2800" b="1" dirty="0" smtClean="0"/>
              <a:t>        ৩</a:t>
            </a:r>
            <a:r>
              <a:rPr lang="en-IN" sz="2800" b="1" dirty="0" smtClean="0"/>
              <a:t>%</a:t>
            </a:r>
            <a:r>
              <a:rPr lang="as-IN" sz="2800" b="1" dirty="0" smtClean="0"/>
              <a:t> বিশেষ ভাবে সক্ষম লোকৰ বাবে সংৰক্ষিত </a:t>
            </a:r>
            <a:r>
              <a:rPr lang="en-IN" sz="2800" b="1" dirty="0" smtClean="0"/>
              <a:t>I</a:t>
            </a:r>
            <a:r>
              <a:rPr lang="as-IN" sz="2800" b="1" dirty="0" smtClean="0"/>
              <a:t/>
            </a:r>
            <a:br>
              <a:rPr lang="as-IN" sz="2800" b="1" dirty="0" smtClean="0"/>
            </a:br>
            <a:r>
              <a:rPr lang="as-IN" sz="2800" b="1" dirty="0" smtClean="0"/>
              <a:t/>
            </a:r>
            <a:br>
              <a:rPr lang="as-IN" sz="2800" b="1" dirty="0" smtClean="0"/>
            </a:br>
            <a:r>
              <a:rPr lang="as-IN" sz="2800" b="1" dirty="0" smtClean="0"/>
              <a:t/>
            </a:r>
            <a:br>
              <a:rPr lang="as-IN" sz="2800" b="1" dirty="0" smtClean="0"/>
            </a:br>
            <a:r>
              <a:rPr lang="as-IN" sz="2800" b="1" dirty="0" smtClean="0"/>
              <a:t> ১০) ভূমিহীন লোকৰ বাবে চৰকাৰী ভূমিৰ ব্যৱস্হা ইত্যাদি।</a:t>
            </a:r>
            <a:br>
              <a:rPr lang="as-IN" sz="2800" b="1" dirty="0" smtClean="0"/>
            </a:br>
            <a:endParaRPr lang="en-IN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l"/>
            <a:r>
              <a:rPr lang="as-IN" sz="4800" dirty="0"/>
              <a:t> </a:t>
            </a:r>
            <a:r>
              <a:rPr lang="as-IN" sz="4800" dirty="0" smtClean="0"/>
              <a:t>     </a:t>
            </a:r>
            <a:r>
              <a:rPr lang="as-IN" b="1" u="sng" dirty="0" smtClean="0">
                <a:solidFill>
                  <a:srgbClr val="FF0000"/>
                </a:solidFill>
              </a:rPr>
              <a:t>হিতাধিকাৰী বাছনি</a:t>
            </a:r>
            <a:r>
              <a:rPr lang="as-IN" sz="4800" u="sng" dirty="0" smtClean="0"/>
              <a:t/>
            </a:r>
            <a:br>
              <a:rPr lang="as-IN" sz="4800" u="sng" dirty="0" smtClean="0"/>
            </a:br>
            <a:r>
              <a:rPr lang="as-IN" sz="2800" b="1" dirty="0" smtClean="0"/>
              <a:t>১) </a:t>
            </a:r>
            <a:r>
              <a:rPr lang="as-IN" sz="2800" dirty="0" smtClean="0"/>
              <a:t>২০১১ চনৰ আৰ্থ সামাজিক জাতি পিয়ল অনুসৰি যিসকল লোক গৃহহীন, গৃহহাৰা, আৰু বঞ্চিত লোক সকল এই আচঁনিৰ হিতাধিকাৰী ।</a:t>
            </a:r>
            <a:br>
              <a:rPr lang="as-IN" sz="2800" dirty="0" smtClean="0"/>
            </a:br>
            <a:r>
              <a:rPr lang="as-IN" sz="2800" dirty="0" smtClean="0"/>
              <a:t/>
            </a:r>
            <a:br>
              <a:rPr lang="as-IN" sz="2800" dirty="0" smtClean="0"/>
            </a:br>
            <a:r>
              <a:rPr lang="as-IN" sz="2800" b="1" dirty="0" smtClean="0"/>
              <a:t>২)</a:t>
            </a:r>
            <a:r>
              <a:rPr lang="as-IN" sz="2800" dirty="0" smtClean="0"/>
              <a:t>আৰ্থ সামাজিক জাতি গননা আনুসৰি কেন্দ্ৰীয় গ্ৰামোন্নয়ন মন্ত্ৰালয়ে এখন সাৰ্বজনীন তালিকা প্ৰস্ত্তত কৰিব আৰু সেই তালিকাখন</a:t>
            </a:r>
            <a:r>
              <a:rPr lang="en-IN" sz="2800" dirty="0" smtClean="0"/>
              <a:t>  AWASOFT </a:t>
            </a:r>
            <a:r>
              <a:rPr lang="as-IN" sz="2800" dirty="0" smtClean="0"/>
              <a:t> ত উপলব্দ হব। গাওঁ পঞ্চায়তে সেই তালিকাখন সংগ্ৰহ কৰি গাওঁসভাত অনুমোদনৰ বাবে উপস্হাপন কৰিব ।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as-IN" sz="2800" dirty="0" smtClean="0"/>
              <a:t/>
            </a:r>
            <a:br>
              <a:rPr lang="as-IN" sz="2800" dirty="0" smtClean="0"/>
            </a:br>
            <a:r>
              <a:rPr lang="as-IN" sz="2800" b="1" dirty="0" smtClean="0"/>
              <a:t>৩)</a:t>
            </a:r>
            <a:r>
              <a:rPr lang="as-IN" sz="2800" dirty="0" smtClean="0"/>
              <a:t>যোগ্য ব্যক্তি যদি এই তালিকাৰ পৰা বঞ্চিত হৈছে তেনে ক্ষেত্ৰত গাওঁপঞ্চায়তে</a:t>
            </a:r>
            <a:r>
              <a:rPr lang="as-IN" sz="4800" dirty="0"/>
              <a:t> </a:t>
            </a:r>
            <a:r>
              <a:rPr lang="as-IN" sz="2800" dirty="0" smtClean="0"/>
              <a:t>গাওঁসভাৰ জৰিয়তে এখন অতিৰিক্ত তালিকা প্ৰস্ত্তত কৰিব পাৰিব।</a:t>
            </a:r>
            <a:endParaRPr lang="en-IN" sz="48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42</Words>
  <Application>Microsoft Office PowerPoint</Application>
  <PresentationFormat>On-screen Show (4:3)</PresentationFormat>
  <Paragraphs>13</Paragraphs>
  <Slides>17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Prime Minister Abash Yojna - Gramin</vt:lpstr>
      <vt:lpstr>                     প্ৰধান মন্ত্ৰী আৱাস যোজনা (গ্ৰামীন)                 </vt:lpstr>
      <vt:lpstr>    প্ৰধান মন্ত্ৰী আৱাস যোজনা (গ্ৰামীন)       কেন্দ্ৰীয় চৰকাৰৰ এখন ধ্বজাবাহী আচঁনি। </vt:lpstr>
      <vt:lpstr>                   এই  আচঁনিৰ  উদ্দেশ্য প্ৰধান মন্ত্ৰী আৱাস যোজনা উদ্দেশ্য হৈছে ২০২২ চনৰ ভিতৰত ‘’সকলোৰে বাবে ঘৰ‘’ দিয়াৰ ব্যৱস্হা কৰা । প্ৰধান মন্ত্ৰী আৱাস যোজনা ভাৰতত -২০১৬ চনৰ ১ এপ্ৰিলৰ পৰা ৰূপায়ন কৰা হৈছে ।  প্ৰধান মন্ত্ৰী আৱাস যোজনা অসমত -২০১৭ চনৰ জানুৱাৰীৰ পৰা ৰূপায়ন কৰা হৈছে ।  </vt:lpstr>
      <vt:lpstr>                    মূল বৈশ্যিষ্ট্য  ১) গৃহটো মহিলাগৰাকীৰ নামত আৱন্টিত হ’ব । ২) স্বামী – স্ত্ৰী উভয়ৰে নামত বেংকত যৌথ একাউন্ট থকিব  লাগিব । ৩) তাৰোপৰি বিধবা বা অকলশৰীয়া মহিলাৰ বাবে একক বেংক একাউন্টন খুলিব লাগিব ।</vt:lpstr>
      <vt:lpstr>Slide 6</vt:lpstr>
      <vt:lpstr>                                                                     ৬) গৃহহীন আৰু জৰাজীৰ্ণ গৃহত বাস কৰা লোকসকলৰ    বিজ্ঞানসন্মত/ উতকৃষ্ট গৃহ প্ৰদান কৰা ।  ৭) গৃহৰ বাবদ ১.৩০,০০০ টকা হিতাধিকাৰীক প্ৰদান কৰা ।  ৮) ঘৰটোৰ আকাৰ – ২৫ বৰ্গ মিটাৰ (প্ৰায় ২৭০ বৰ্গ ফুট)         </vt:lpstr>
      <vt:lpstr>                       ৯)   ৬০%  অনুসূচিত জাতি / জনজাতিৰ বাবে সংৰক্ষিত I         ১৫%  সংখ্যালঘু লোকৰ বাবে সংৰক্ষিত I          ৩% বিশেষ ভাবে সক্ষম লোকৰ বাবে সংৰক্ষিত I    ১০) ভূমিহীন লোকৰ বাবে চৰকাৰী ভূমিৰ ব্যৱস্হা ইত্যাদি। </vt:lpstr>
      <vt:lpstr>      হিতাধিকাৰী বাছনি ১) ২০১১ চনৰ আৰ্থ সামাজিক জাতি পিয়ল অনুসৰি যিসকল লোক গৃহহীন, গৃহহাৰা, আৰু বঞ্চিত লোক সকল এই আচঁনিৰ হিতাধিকাৰী ।  ২)আৰ্থ সামাজিক জাতি গননা আনুসৰি কেন্দ্ৰীয় গ্ৰামোন্নয়ন মন্ত্ৰালয়ে এখন সাৰ্বজনীন তালিকা প্ৰস্ত্তত কৰিব আৰু সেই তালিকাখন  AWASOFT  ত উপলব্দ হব। গাওঁ পঞ্চায়তে সেই তালিকাখন সংগ্ৰহ কৰি গাওঁসভাত অনুমোদনৰ বাবে উপস্হাপন কৰিব ।  ৩)যোগ্য ব্যক্তি যদি এই তালিকাৰ পৰা বঞ্চিত হৈছে তেনে ক্ষেত্ৰত গাওঁপঞ্চায়তে গাওঁসভাৰ জৰিয়তে এখন অতিৰিক্ত তালিকা প্ৰস্ত্তত কৰিব পাৰিব।</vt:lpstr>
      <vt:lpstr>       পুঁজিৰ আবন্টন তিনিটা কিস্তি-          প্ৰথম কিস্তি   -   ৩২,৫০০ টকা                    দ্বিতীয় কিস্তি  –    ৭৮,০০০ টকা                     তৃতীয় কিস্তি  -   ১৯,৫০০ টকা                                   মুঠ-  ১,৩০,০০০ টকা    ১) মঞ্জুৰী পত্ৰ পুৱাৰ ৭ দিনৰ ভিতৰত প্ৰথম কিস্তি মুকলি কৰা   হয়। ২) দ্বিতীয় কিস্তি ঘৰৰ ভেটি ( Plinth Level) সম্পূৰ্ণ হোৱাৰ  পিছত I ৩) তৃতীয় কিস্তি নিৰ্মান কাৰ্য সম্পূৰ্ণ হোৱাৰ পিছত I</vt:lpstr>
      <vt:lpstr>Slide 11</vt:lpstr>
      <vt:lpstr>Slide 12</vt:lpstr>
      <vt:lpstr>      অন্যান্য সা-সুবিধাঃ- ১)দীন দয়াল উপাধ্যায় গ্ৰামীন জ্যোতি যোজনাৰ অধীনত বৈদ্যুতিক সংযোগ । ২) বিশুদ্ধ খোৱা পানীৰ ব্যৱস্হা । ৩)প্ৰধানমন্ত্ৰী উজ্বলা যোজনাৰ অধীনত গেছ (LPG) সংযোগ ।  ৪)MGNREGA ৰ অধীনত পচন সাৰ / কেচুঁসাৰ উতপাদনৰ ব্যৱস্হা । ৫)সচ্ছ ভাৰত অভিযান (গ্ৰামীন)(SBM- G) / MGNREGA  ৰ জৰিয়তে শৌচালয়ৰ ব্যৱস্হা কৰা ইত্যাদি।  </vt:lpstr>
      <vt:lpstr>Slide 14</vt:lpstr>
      <vt:lpstr>তথ্য প্ৰযুক্তিৰ এপ্ সমুহ  AWAS SOFT   AWAS APP      AWAS PLUS    </vt:lpstr>
      <vt:lpstr>Slide 16</vt:lpstr>
      <vt:lpstr>Slide 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প্ৰধান মন্ত্ৰী আৱাস যোজনা গ্ৰামীন</dc:title>
  <dc:creator>admin</dc:creator>
  <cp:lastModifiedBy>Edusat</cp:lastModifiedBy>
  <cp:revision>93</cp:revision>
  <dcterms:created xsi:type="dcterms:W3CDTF">2019-03-01T17:46:16Z</dcterms:created>
  <dcterms:modified xsi:type="dcterms:W3CDTF">2019-06-21T07:22:46Z</dcterms:modified>
</cp:coreProperties>
</file>